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45D50-806B-425F-B82F-C836A4661B1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4894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AAB18-0E26-4797-9ABE-458C6274372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48368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48450" y="685800"/>
            <a:ext cx="1809750" cy="5181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5276850" cy="5181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92362-D922-4450-8E6B-6B7CE8A41B91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110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6B510-DBB2-464A-A683-453917E29F1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7501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47DE6-FC04-4165-A9C9-1EF0E809D22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8980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543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543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64EB6-9643-42D6-99EA-357E68B57EA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876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BADE6-7F0B-4B93-887B-C10FF330B70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8623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5886F-80FB-4926-B7BF-0ECCCF45A14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6165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489E-934A-4D59-93B4-1FA934B6F68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3608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47514-60B0-459B-92A6-A533088058C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5831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13ECD-0D60-4E2E-B33D-FD3ADB7E9230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4366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85800"/>
            <a:ext cx="723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 i malen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239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096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096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152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C1F60A-641F-4D5F-9146-C13EFA1652F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olav.n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nb-NO" altLang="nb-NO" sz="2800" i="1" dirty="0" smtClean="0"/>
              <a:t> S</a:t>
            </a:r>
            <a:r>
              <a:rPr lang="nb-NO" altLang="nb-NO" sz="2800" b="1" i="1" dirty="0" smtClean="0"/>
              <a:t>tandardisert pasientforløp </a:t>
            </a:r>
            <a:br>
              <a:rPr lang="nb-NO" altLang="nb-NO" sz="2800" b="1" i="1" dirty="0" smtClean="0"/>
            </a:br>
            <a:r>
              <a:rPr lang="nb-NO" altLang="nb-NO" sz="2800" b="1" i="1" dirty="0" smtClean="0"/>
              <a:t>Kronisk lymfatisk leukemi</a:t>
            </a:r>
          </a:p>
        </p:txBody>
      </p:sp>
      <p:sp>
        <p:nvSpPr>
          <p:cNvPr id="2051" name="Subtitle 1"/>
          <p:cNvSpPr>
            <a:spLocks noGrp="1"/>
          </p:cNvSpPr>
          <p:nvPr>
            <p:ph type="subTitle" idx="1"/>
          </p:nvPr>
        </p:nvSpPr>
        <p:spPr>
          <a:xfrm>
            <a:off x="1403350" y="4509120"/>
            <a:ext cx="6400800" cy="1320180"/>
          </a:xfrm>
        </p:spPr>
        <p:txBody>
          <a:bodyPr/>
          <a:lstStyle/>
          <a:p>
            <a:r>
              <a:rPr lang="nb-NO" altLang="nb-NO" sz="1400" dirty="0"/>
              <a:t>J</a:t>
            </a:r>
            <a:r>
              <a:rPr lang="nb-NO" altLang="nb-NO" sz="1400" dirty="0" smtClean="0"/>
              <a:t>anuar </a:t>
            </a:r>
            <a:r>
              <a:rPr lang="nb-NO" altLang="nb-NO" sz="1400" dirty="0" smtClean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73" y="404664"/>
            <a:ext cx="8786259" cy="6550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539552" y="1276"/>
            <a:ext cx="8136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dirty="0" smtClean="0">
                <a:latin typeface="+mn-lt"/>
              </a:rPr>
              <a:t>Behandlingstrengende kronisk lymfatisk leukemi &gt; 65 år.</a:t>
            </a:r>
            <a:endParaRPr lang="nb-NO" altLang="nb-NO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2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6009"/>
            <a:ext cx="8469957" cy="61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611560" y="44624"/>
            <a:ext cx="7764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altLang="nb-NO" sz="2800" dirty="0" smtClean="0">
                <a:latin typeface="+mn-lt"/>
              </a:rPr>
              <a:t>Kronisk lymfatisk leukemi: Andrelinjebehandling</a:t>
            </a:r>
            <a:endParaRPr lang="nb-NO" altLang="nb-NO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3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23255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dirty="0">
                <a:latin typeface="+mn-lt"/>
              </a:rPr>
              <a:t>Kronisk lymfatisk </a:t>
            </a:r>
            <a:r>
              <a:rPr lang="nb-NO" altLang="nb-NO" dirty="0" smtClean="0">
                <a:latin typeface="+mn-lt"/>
              </a:rPr>
              <a:t>leukemi: Kontroll og oppfølging</a:t>
            </a:r>
            <a:endParaRPr lang="nb-NO" altLang="nb-NO" dirty="0"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41" y="484919"/>
            <a:ext cx="8136904" cy="6218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7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239000" cy="1008112"/>
          </a:xfrm>
        </p:spPr>
        <p:txBody>
          <a:bodyPr/>
          <a:lstStyle/>
          <a:p>
            <a:r>
              <a:rPr lang="nb-NO" altLang="nb-NO" dirty="0" smtClean="0"/>
              <a:t>Arbeidsgruppen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331906"/>
              </p:ext>
            </p:extLst>
          </p:nvPr>
        </p:nvGraphicFramePr>
        <p:xfrm>
          <a:off x="1259632" y="1772816"/>
          <a:ext cx="7127875" cy="4206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40212"/>
                <a:gridCol w="3287663"/>
              </a:tblGrid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Navn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Klinikk/ avdeling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Overlege Jens</a:t>
                      </a:r>
                      <a:r>
                        <a:rPr lang="nb-NO" sz="1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Hammerstrøm</a:t>
                      </a:r>
                      <a:r>
                        <a:rPr lang="nb-NO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forløpsansvarlig</a:t>
                      </a:r>
                      <a:endParaRPr lang="nb-N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 klinikk/</a:t>
                      </a:r>
                      <a:r>
                        <a:rPr lang="nb-NO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avd</a:t>
                      </a: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blodsykdommer, St. Olavs hospital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Sykepleier Elisabeth </a:t>
                      </a:r>
                      <a:r>
                        <a:rPr lang="nb-NO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Myrmoen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 klinikk/</a:t>
                      </a:r>
                      <a:r>
                        <a:rPr lang="nb-NO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avd</a:t>
                      </a: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blodsykdommer, </a:t>
                      </a: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St. Olavs hospital</a:t>
                      </a:r>
                      <a:endParaRPr lang="nb-NO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Avdelingsoverlege</a:t>
                      </a:r>
                      <a:r>
                        <a:rPr lang="nb-NO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Anders Waage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 klinikk/</a:t>
                      </a:r>
                      <a:r>
                        <a:rPr lang="nb-NO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avd</a:t>
                      </a:r>
                      <a:r>
                        <a:rPr lang="nb-NO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blodsykdommer, </a:t>
                      </a: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St. Olavs hospital</a:t>
                      </a:r>
                      <a:endParaRPr lang="nb-NO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Seksjonsleder  Inger Kluken Høyvik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 klinikk/</a:t>
                      </a:r>
                      <a:r>
                        <a:rPr lang="nb-NO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avd</a:t>
                      </a: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blodsykdommer, </a:t>
                      </a:r>
                      <a:r>
                        <a:rPr lang="nb-NO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St. Olavs hospital</a:t>
                      </a: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Forløpsveileder Aud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Hiller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Regionalt senter for helsetjenesteutvikling,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St. Olavs hospital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nb-NO" sz="11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 deltagere:</a:t>
                      </a:r>
                      <a:endParaRPr lang="nb-N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Overlege Robert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Brudevold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Medisinsk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klinikk, HMR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Forløpsveileder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Unni Arnestad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Fagavdelinga, HMR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Forløpsveileder</a:t>
                      </a:r>
                      <a:r>
                        <a:rPr lang="nb-NO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Torstein Rønningen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Fagavdelingen, HNT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239000" cy="1066800"/>
          </a:xfrm>
        </p:spPr>
        <p:txBody>
          <a:bodyPr/>
          <a:lstStyle/>
          <a:p>
            <a:r>
              <a:rPr lang="nb-NO" altLang="nb-NO" dirty="0" smtClean="0"/>
              <a:t>Hvorfor pasientforløp?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>
          <a:xfrm>
            <a:off x="1259632" y="1988840"/>
            <a:ext cx="7239000" cy="3816424"/>
          </a:xfrm>
        </p:spPr>
        <p:txBody>
          <a:bodyPr/>
          <a:lstStyle/>
          <a:p>
            <a:r>
              <a:rPr lang="nb-NO" altLang="nb-NO" sz="2000" b="1" dirty="0" smtClean="0"/>
              <a:t>Hovedmål: God kvalitet og ressursutnyttelse</a:t>
            </a:r>
          </a:p>
          <a:p>
            <a:r>
              <a:rPr lang="nb-NO" altLang="nb-NO" sz="2000" dirty="0" smtClean="0"/>
              <a:t>Sikre kunnskapsbasert og likeverdig pasientbehandling</a:t>
            </a:r>
          </a:p>
          <a:p>
            <a:r>
              <a:rPr lang="nb-NO" altLang="nb-NO" sz="2000" dirty="0" smtClean="0"/>
              <a:t>Gi alle involverte oversikt over behandlingsforløpet og sikrer god ressursutnyttelse og samhandling</a:t>
            </a:r>
          </a:p>
          <a:p>
            <a:r>
              <a:rPr lang="nb-NO" altLang="nb-NO" sz="2000" dirty="0" smtClean="0"/>
              <a:t>Sikre riktig pasientinformasjon</a:t>
            </a:r>
          </a:p>
          <a:p>
            <a:r>
              <a:rPr lang="nb-NO" altLang="nb-NO" sz="2000" dirty="0" smtClean="0"/>
              <a:t>Et hjelpemiddel i opplæring av studenter og ansatte</a:t>
            </a:r>
          </a:p>
          <a:p>
            <a:r>
              <a:rPr lang="nb-NO" altLang="nb-NO" sz="2000" dirty="0" smtClean="0"/>
              <a:t>Gi grunnlag for forskningsbasert evaluering</a:t>
            </a:r>
          </a:p>
          <a:p>
            <a:r>
              <a:rPr lang="nb-NO" altLang="nb-NO" sz="2000" dirty="0" smtClean="0"/>
              <a:t>Et hjelpemiddel i forebygging av uønskede hendelser </a:t>
            </a:r>
          </a:p>
          <a:p>
            <a:endParaRPr lang="nb-NO" altLang="nb-NO" sz="2000" dirty="0" smtClean="0"/>
          </a:p>
          <a:p>
            <a:pPr>
              <a:buFontTx/>
              <a:buNone/>
            </a:pPr>
            <a:r>
              <a:rPr lang="nb-NO" altLang="nb-NO" dirty="0" smtClean="0"/>
              <a:t> </a:t>
            </a:r>
          </a:p>
          <a:p>
            <a:endParaRPr lang="nb-NO" alt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7239000" cy="1008062"/>
          </a:xfrm>
        </p:spPr>
        <p:txBody>
          <a:bodyPr/>
          <a:lstStyle/>
          <a:p>
            <a:r>
              <a:rPr lang="nb-NO" altLang="nb-NO" smtClean="0"/>
              <a:t>Målgruppe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>
          <a:xfrm>
            <a:off x="1219200" y="1981200"/>
            <a:ext cx="7601272" cy="3886200"/>
          </a:xfrm>
        </p:spPr>
        <p:txBody>
          <a:bodyPr/>
          <a:lstStyle/>
          <a:p>
            <a:r>
              <a:rPr lang="nb-NO" altLang="nb-NO" sz="2400" dirty="0" smtClean="0"/>
              <a:t>Pasienter</a:t>
            </a:r>
          </a:p>
          <a:p>
            <a:r>
              <a:rPr lang="nb-NO" altLang="nb-NO" sz="2400" dirty="0" smtClean="0"/>
              <a:t>Pårørende</a:t>
            </a:r>
          </a:p>
          <a:p>
            <a:r>
              <a:rPr lang="nb-NO" altLang="nb-NO" sz="2400" dirty="0" smtClean="0"/>
              <a:t>Helsepersonell (sykepleiere, </a:t>
            </a:r>
            <a:r>
              <a:rPr lang="nb-NO" altLang="nb-NO" sz="2400" dirty="0" smtClean="0"/>
              <a:t>hjelpepleiere, andre)</a:t>
            </a:r>
            <a:endParaRPr lang="nb-NO" altLang="nb-NO" sz="2400" dirty="0" smtClean="0"/>
          </a:p>
          <a:p>
            <a:r>
              <a:rPr lang="nb-NO" altLang="nb-NO" sz="2400" dirty="0" err="1" smtClean="0"/>
              <a:t>Allmenleger</a:t>
            </a:r>
            <a:endParaRPr lang="nb-NO" altLang="nb-NO" sz="2400" dirty="0" smtClean="0"/>
          </a:p>
          <a:p>
            <a:r>
              <a:rPr lang="nb-NO" altLang="nb-NO" sz="2400" dirty="0" smtClean="0"/>
              <a:t>Legestudenter</a:t>
            </a:r>
          </a:p>
          <a:p>
            <a:r>
              <a:rPr lang="nb-NO" altLang="nb-NO" sz="2400" dirty="0" smtClean="0"/>
              <a:t>Leger i utdanning</a:t>
            </a:r>
          </a:p>
          <a:p>
            <a:r>
              <a:rPr lang="nb-NO" altLang="nb-NO" sz="2400" dirty="0" smtClean="0"/>
              <a:t>Leger innenfor andre spesialiteter enn hematologi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>
          <a:xfrm>
            <a:off x="1187450" y="620713"/>
            <a:ext cx="7239000" cy="1066800"/>
          </a:xfrm>
        </p:spPr>
        <p:txBody>
          <a:bodyPr/>
          <a:lstStyle/>
          <a:p>
            <a:r>
              <a:rPr lang="nb-NO" altLang="nb-NO" smtClean="0"/>
              <a:t>Kunnskapsgrunnlag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>
          <a:xfrm>
            <a:off x="1259632" y="1772816"/>
            <a:ext cx="7239000" cy="3886200"/>
          </a:xfrm>
        </p:spPr>
        <p:txBody>
          <a:bodyPr/>
          <a:lstStyle/>
          <a:p>
            <a:pPr marL="0" indent="0">
              <a:buFontTx/>
              <a:buNone/>
            </a:pPr>
            <a:endParaRPr lang="nb-NO" altLang="nb-NO" sz="2000" dirty="0" smtClean="0"/>
          </a:p>
          <a:p>
            <a:r>
              <a:rPr lang="nb-NO" altLang="nb-NO" sz="2000" dirty="0" smtClean="0"/>
              <a:t>Nasjonale retningslinjer for diagnose og behandling for KLL er utarbeidet av Helsedirektoratet</a:t>
            </a:r>
            <a:r>
              <a:rPr lang="nb-NO" altLang="nb-NO" sz="2000" dirty="0" smtClean="0"/>
              <a:t>. Der </a:t>
            </a:r>
            <a:r>
              <a:rPr lang="nb-NO" altLang="nb-NO" sz="2000" dirty="0" smtClean="0"/>
              <a:t>er kunnskapsgrunnlaget beskrevet.</a:t>
            </a:r>
          </a:p>
          <a:p>
            <a:endParaRPr lang="nb-NO" altLang="nb-NO" sz="2000" dirty="0" smtClean="0"/>
          </a:p>
          <a:p>
            <a:r>
              <a:rPr lang="nb-NO" altLang="nb-NO" sz="2000" dirty="0" smtClean="0"/>
              <a:t>Pakkeforløp for diagnose og behandling av KLL er utarbeidet av Helsedirektoratet og implementert</a:t>
            </a:r>
            <a:r>
              <a:rPr lang="nb-NO" altLang="nb-NO" sz="2000" dirty="0" smtClean="0"/>
              <a:t>. Der </a:t>
            </a:r>
            <a:r>
              <a:rPr lang="nb-NO" altLang="nb-NO" sz="2000" dirty="0" smtClean="0"/>
              <a:t>er utredning, behandling og koding beskrevet.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1219200" y="764704"/>
            <a:ext cx="7239000" cy="792088"/>
          </a:xfrm>
        </p:spPr>
        <p:txBody>
          <a:bodyPr/>
          <a:lstStyle/>
          <a:p>
            <a:r>
              <a:rPr lang="nb-NO" altLang="nb-NO" sz="3200" dirty="0" smtClean="0"/>
              <a:t>Presentasjon av forløpet </a:t>
            </a:r>
            <a:br>
              <a:rPr lang="nb-NO" altLang="nb-NO" sz="3200" dirty="0" smtClean="0"/>
            </a:br>
            <a:endParaRPr lang="nb-NO" altLang="nb-NO" sz="2400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>
          <a:xfrm>
            <a:off x="1475656" y="2060848"/>
            <a:ext cx="7128792" cy="3528392"/>
          </a:xfrm>
        </p:spPr>
        <p:txBody>
          <a:bodyPr/>
          <a:lstStyle/>
          <a:p>
            <a:r>
              <a:rPr lang="nb-NO" altLang="nb-NO" sz="1800" dirty="0" smtClean="0"/>
              <a:t>Godkjente standardiserte pasientforløp er tilgjengelige på stolav.no: </a:t>
            </a:r>
          </a:p>
          <a:p>
            <a:pPr lvl="1"/>
            <a:r>
              <a:rPr lang="nb-NO" altLang="nb-NO" sz="1400" dirty="0" smtClean="0">
                <a:hlinkClick r:id="rId2"/>
              </a:rPr>
              <a:t>https://stolav.no/</a:t>
            </a:r>
            <a:r>
              <a:rPr lang="nb-NO" altLang="nb-NO" sz="1400" dirty="0" smtClean="0"/>
              <a:t>,  - Fag og forskning- pasientforløp</a:t>
            </a:r>
          </a:p>
          <a:p>
            <a:pPr marL="0" indent="0">
              <a:buNone/>
            </a:pPr>
            <a:endParaRPr lang="nb-NO" altLang="nb-NO" sz="1800" dirty="0" smtClean="0"/>
          </a:p>
          <a:p>
            <a:pPr lvl="1"/>
            <a:r>
              <a:rPr lang="nb-NO" altLang="nb-NO" sz="1400" dirty="0" smtClean="0"/>
              <a:t>Kronisk </a:t>
            </a:r>
            <a:r>
              <a:rPr lang="nb-NO" altLang="nb-NO" sz="1400" dirty="0" smtClean="0"/>
              <a:t>lymfatisk leukemi (KLL). </a:t>
            </a:r>
            <a:r>
              <a:rPr lang="nb-NO" altLang="nb-NO" sz="1400" dirty="0" err="1" smtClean="0"/>
              <a:t>Hovedforløp</a:t>
            </a:r>
            <a:r>
              <a:rPr lang="nb-NO" altLang="nb-NO" sz="1400" dirty="0" smtClean="0"/>
              <a:t> EQS ID: 33106</a:t>
            </a:r>
          </a:p>
          <a:p>
            <a:pPr lvl="1"/>
            <a:r>
              <a:rPr lang="nb-NO" altLang="nb-NO" sz="1400" dirty="0" smtClean="0"/>
              <a:t>Kronisk lymfatisk leukemi. Henvisning og utredning. EQS ID: 33107</a:t>
            </a:r>
          </a:p>
          <a:p>
            <a:pPr lvl="1"/>
            <a:r>
              <a:rPr lang="nb-NO" altLang="nb-NO" sz="1400" dirty="0" smtClean="0"/>
              <a:t>Behandlingstrengende kronisk lymfatisk leukemi &lt; 65 år. EQS ID: 33108</a:t>
            </a:r>
            <a:endParaRPr lang="nb-NO" altLang="nb-NO" sz="1400" dirty="0" smtClean="0"/>
          </a:p>
          <a:p>
            <a:pPr lvl="1"/>
            <a:r>
              <a:rPr lang="nb-NO" altLang="nb-NO" sz="1400" dirty="0" smtClean="0"/>
              <a:t>Behandlingstrengende </a:t>
            </a:r>
            <a:r>
              <a:rPr lang="nb-NO" altLang="nb-NO" sz="1400" dirty="0" smtClean="0"/>
              <a:t>kronisk lymfatisk leukemi &gt; 65 år</a:t>
            </a:r>
            <a:r>
              <a:rPr lang="nb-NO" altLang="nb-NO" sz="1400" dirty="0" smtClean="0"/>
              <a:t>. EQS ID: 33110</a:t>
            </a:r>
            <a:endParaRPr lang="nb-NO" altLang="nb-NO" sz="1400" dirty="0" smtClean="0"/>
          </a:p>
          <a:p>
            <a:pPr lvl="1"/>
            <a:r>
              <a:rPr lang="nb-NO" altLang="nb-NO" sz="1400" dirty="0"/>
              <a:t>K</a:t>
            </a:r>
            <a:r>
              <a:rPr lang="nb-NO" altLang="nb-NO" sz="1400" dirty="0" smtClean="0"/>
              <a:t>ronisk </a:t>
            </a:r>
            <a:r>
              <a:rPr lang="nb-NO" altLang="nb-NO" sz="1400" dirty="0" smtClean="0"/>
              <a:t>lymfatisk leukemi. </a:t>
            </a:r>
            <a:r>
              <a:rPr lang="nb-NO" altLang="nb-NO" sz="1400" dirty="0" smtClean="0"/>
              <a:t>Andrelinjebehandling. </a:t>
            </a:r>
            <a:r>
              <a:rPr lang="nb-NO" altLang="nb-NO" sz="1400" dirty="0" smtClean="0"/>
              <a:t>EQS ID: 33536</a:t>
            </a:r>
          </a:p>
          <a:p>
            <a:pPr lvl="1"/>
            <a:r>
              <a:rPr lang="nb-NO" altLang="nb-NO" sz="1400" dirty="0" smtClean="0"/>
              <a:t>Kronisk lymfatisk leukemi. </a:t>
            </a:r>
            <a:r>
              <a:rPr lang="nb-NO" altLang="nb-NO" sz="1400" dirty="0" smtClean="0"/>
              <a:t>Kontroll og oppfølging: EQS ID: 33109</a:t>
            </a:r>
            <a:endParaRPr lang="nb-NO" altLang="nb-NO" sz="1400" dirty="0" smtClean="0"/>
          </a:p>
          <a:p>
            <a:endParaRPr lang="nb-NO" altLang="nb-NO" sz="2000" dirty="0" smtClean="0"/>
          </a:p>
          <a:p>
            <a:endParaRPr lang="nb-NO" altLang="nb-NO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060135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6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7548"/>
            <a:ext cx="8585969" cy="634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619232" y="0"/>
            <a:ext cx="7411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>
                <a:latin typeface="+mn-lt"/>
              </a:rPr>
              <a:t>Kronisk lymfatisk leukemi. Henvisning og utredning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8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2036"/>
            <a:ext cx="8198705" cy="623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827584" y="4859"/>
            <a:ext cx="8534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dirty="0" smtClean="0">
                <a:latin typeface="+mn-lt"/>
              </a:rPr>
              <a:t>Behandlingstrengende kronisk lymfatisk leukemi &lt; 65 år</a:t>
            </a:r>
            <a:endParaRPr lang="nb-NO" altLang="nb-NO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6.02.09. Presentasjon av SPF Kronisk lymfatisk leukemi">
  <a:themeElements>
    <a:clrScheme name="stolav_liggende_bilde_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olav_liggende_bilde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olav_liggende_bilde_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bilde_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bilde_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bilde_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bilde_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bilde_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bilde_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736ED1CAE511499FBAA710B9586403" ma:contentTypeVersion="20" ma:contentTypeDescription="Opprett et nytt dokument." ma:contentTypeScope="" ma:versionID="95af1a7f01abc7845c162e297b42560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2ede351f17ec36c5ae0031324b8ec67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Planlagt startdat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0A12DDC-A247-4A91-81F0-8D782C49E3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161F9EE-5BE7-4522-9CD3-B4686E0D68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D2F6F6-05E1-47B5-B81C-50394ED37351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2016.02.09. Presentasjon av SPF Kronisk lymfatisk leukemi</Template>
  <TotalTime>91</TotalTime>
  <Words>327</Words>
  <Application>Microsoft Office PowerPoint</Application>
  <PresentationFormat>Skjermfremvisning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2016.02.09. Presentasjon av SPF Kronisk lymfatisk leukemi</vt:lpstr>
      <vt:lpstr> Standardisert pasientforløp  Kronisk lymfatisk leukemi</vt:lpstr>
      <vt:lpstr>Arbeidsgruppen</vt:lpstr>
      <vt:lpstr>Hvorfor pasientforløp?</vt:lpstr>
      <vt:lpstr>Målgruppe</vt:lpstr>
      <vt:lpstr>Kunnskapsgrunnlag</vt:lpstr>
      <vt:lpstr>Presentasjon av forløpet 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Standardisert pasientforløp  Kronisk lymfatisk leukemi</dc:title>
  <dc:creator>Hiller, Aud</dc:creator>
  <cp:lastModifiedBy>Hiller, Aud</cp:lastModifiedBy>
  <cp:revision>12</cp:revision>
  <dcterms:created xsi:type="dcterms:W3CDTF">2016-04-05T06:43:52Z</dcterms:created>
  <dcterms:modified xsi:type="dcterms:W3CDTF">2016-04-05T08:15:46Z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</Properties>
</file>